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initials="M" lastIdx="0" clrIdx="0">
    <p:extLst>
      <p:ext uri="{19B8F6BF-5375-455C-9EA6-DF929625EA0E}">
        <p15:presenceInfo xmlns:p15="http://schemas.microsoft.com/office/powerpoint/2012/main" userId="Mon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161BE-73BD-4481-B2A7-BA18D1A03F0B}"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2B676-F517-494C-99FD-9B8D7642FC99}" type="slidenum">
              <a:rPr lang="en-US" smtClean="0"/>
              <a:t>‹#›</a:t>
            </a:fld>
            <a:endParaRPr lang="en-US"/>
          </a:p>
        </p:txBody>
      </p:sp>
    </p:spTree>
    <p:extLst>
      <p:ext uri="{BB962C8B-B14F-4D97-AF65-F5344CB8AC3E}">
        <p14:creationId xmlns:p14="http://schemas.microsoft.com/office/powerpoint/2010/main" val="57793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6B5D-79BE-4EB8-95C7-69BA61E2C7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7D5243-0623-4E41-B14B-B9A5FBECE0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026AEA-48C3-4A52-82B0-30DC21964CC1}"/>
              </a:ext>
            </a:extLst>
          </p:cNvPr>
          <p:cNvSpPr>
            <a:spLocks noGrp="1"/>
          </p:cNvSpPr>
          <p:nvPr>
            <p:ph type="dt" sz="half" idx="10"/>
          </p:nvPr>
        </p:nvSpPr>
        <p:spPr/>
        <p:txBody>
          <a:bodyPr/>
          <a:lstStyle/>
          <a:p>
            <a:fld id="{BB40DDBF-34A7-4C36-95B6-E1FE11DB54AB}" type="datetimeFigureOut">
              <a:rPr lang="en-US" smtClean="0"/>
              <a:t>2/20/2025</a:t>
            </a:fld>
            <a:endParaRPr lang="en-US"/>
          </a:p>
        </p:txBody>
      </p:sp>
      <p:sp>
        <p:nvSpPr>
          <p:cNvPr id="5" name="Footer Placeholder 4">
            <a:extLst>
              <a:ext uri="{FF2B5EF4-FFF2-40B4-BE49-F238E27FC236}">
                <a16:creationId xmlns:a16="http://schemas.microsoft.com/office/drawing/2014/main" id="{A700BF9B-467F-4AE5-86C6-7D7806D02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42265-7EBC-42AD-90CF-287BF280E1FB}"/>
              </a:ext>
            </a:extLst>
          </p:cNvPr>
          <p:cNvSpPr>
            <a:spLocks noGrp="1"/>
          </p:cNvSpPr>
          <p:nvPr>
            <p:ph type="sldNum" sz="quarter" idx="12"/>
          </p:nvPr>
        </p:nvSpPr>
        <p:spPr/>
        <p:txBody>
          <a:bodyPr/>
          <a:lstStyle/>
          <a:p>
            <a:fld id="{9BF60997-E211-4F7B-B89F-00B90EF434D4}" type="slidenum">
              <a:rPr lang="en-US" smtClean="0"/>
              <a:t>‹#›</a:t>
            </a:fld>
            <a:endParaRPr lang="en-US"/>
          </a:p>
        </p:txBody>
      </p:sp>
    </p:spTree>
    <p:extLst>
      <p:ext uri="{BB962C8B-B14F-4D97-AF65-F5344CB8AC3E}">
        <p14:creationId xmlns:p14="http://schemas.microsoft.com/office/powerpoint/2010/main" val="393015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4877-95A8-47CF-8D71-832D0F2E9C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CE44D4-30EF-4123-A60E-EF4A21192A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B08DD-BD11-4D89-8EF4-AA91D4570661}"/>
              </a:ext>
            </a:extLst>
          </p:cNvPr>
          <p:cNvSpPr>
            <a:spLocks noGrp="1"/>
          </p:cNvSpPr>
          <p:nvPr>
            <p:ph type="dt" sz="half" idx="10"/>
          </p:nvPr>
        </p:nvSpPr>
        <p:spPr/>
        <p:txBody>
          <a:bodyPr/>
          <a:lstStyle/>
          <a:p>
            <a:fld id="{BB40DDBF-34A7-4C36-95B6-E1FE11DB54AB}" type="datetimeFigureOut">
              <a:rPr lang="en-US" smtClean="0"/>
              <a:t>2/20/2025</a:t>
            </a:fld>
            <a:endParaRPr lang="en-US"/>
          </a:p>
        </p:txBody>
      </p:sp>
      <p:sp>
        <p:nvSpPr>
          <p:cNvPr id="5" name="Footer Placeholder 4">
            <a:extLst>
              <a:ext uri="{FF2B5EF4-FFF2-40B4-BE49-F238E27FC236}">
                <a16:creationId xmlns:a16="http://schemas.microsoft.com/office/drawing/2014/main" id="{C11E1CFC-1D2C-4018-9DD8-FC79FD472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D0744-711B-485C-8A30-BF1DCCE2095A}"/>
              </a:ext>
            </a:extLst>
          </p:cNvPr>
          <p:cNvSpPr>
            <a:spLocks noGrp="1"/>
          </p:cNvSpPr>
          <p:nvPr>
            <p:ph type="sldNum" sz="quarter" idx="12"/>
          </p:nvPr>
        </p:nvSpPr>
        <p:spPr/>
        <p:txBody>
          <a:bodyPr/>
          <a:lstStyle/>
          <a:p>
            <a:fld id="{9BF60997-E211-4F7B-B89F-00B90EF434D4}" type="slidenum">
              <a:rPr lang="en-US" smtClean="0"/>
              <a:t>‹#›</a:t>
            </a:fld>
            <a:endParaRPr lang="en-US"/>
          </a:p>
        </p:txBody>
      </p:sp>
    </p:spTree>
    <p:extLst>
      <p:ext uri="{BB962C8B-B14F-4D97-AF65-F5344CB8AC3E}">
        <p14:creationId xmlns:p14="http://schemas.microsoft.com/office/powerpoint/2010/main" val="162975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A968AD-5350-45F1-B0ED-26CDDAC6A4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8CCA7-89BB-458D-92B7-077610E712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5795-D441-4EED-8366-2A6B8F211E8F}"/>
              </a:ext>
            </a:extLst>
          </p:cNvPr>
          <p:cNvSpPr>
            <a:spLocks noGrp="1"/>
          </p:cNvSpPr>
          <p:nvPr>
            <p:ph type="dt" sz="half" idx="10"/>
          </p:nvPr>
        </p:nvSpPr>
        <p:spPr/>
        <p:txBody>
          <a:bodyPr/>
          <a:lstStyle/>
          <a:p>
            <a:fld id="{BB40DDBF-34A7-4C36-95B6-E1FE11DB54AB}" type="datetimeFigureOut">
              <a:rPr lang="en-US" smtClean="0"/>
              <a:t>2/20/2025</a:t>
            </a:fld>
            <a:endParaRPr lang="en-US"/>
          </a:p>
        </p:txBody>
      </p:sp>
      <p:sp>
        <p:nvSpPr>
          <p:cNvPr id="5" name="Footer Placeholder 4">
            <a:extLst>
              <a:ext uri="{FF2B5EF4-FFF2-40B4-BE49-F238E27FC236}">
                <a16:creationId xmlns:a16="http://schemas.microsoft.com/office/drawing/2014/main" id="{EE24426D-7D0C-4175-B5EB-BA7B66F17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8B9AE-0790-486C-A984-479C3C0B2865}"/>
              </a:ext>
            </a:extLst>
          </p:cNvPr>
          <p:cNvSpPr>
            <a:spLocks noGrp="1"/>
          </p:cNvSpPr>
          <p:nvPr>
            <p:ph type="sldNum" sz="quarter" idx="12"/>
          </p:nvPr>
        </p:nvSpPr>
        <p:spPr/>
        <p:txBody>
          <a:bodyPr/>
          <a:lstStyle/>
          <a:p>
            <a:fld id="{9BF60997-E211-4F7B-B89F-00B90EF434D4}" type="slidenum">
              <a:rPr lang="en-US" smtClean="0"/>
              <a:t>‹#›</a:t>
            </a:fld>
            <a:endParaRPr lang="en-US"/>
          </a:p>
        </p:txBody>
      </p:sp>
    </p:spTree>
    <p:extLst>
      <p:ext uri="{BB962C8B-B14F-4D97-AF65-F5344CB8AC3E}">
        <p14:creationId xmlns:p14="http://schemas.microsoft.com/office/powerpoint/2010/main" val="168256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AA96-CAEA-4646-B261-688FF494B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28CCF-1872-44DB-96B0-B3DDA1714C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9758E-2E70-43FF-8555-81610BF2CA4C}"/>
              </a:ext>
            </a:extLst>
          </p:cNvPr>
          <p:cNvSpPr>
            <a:spLocks noGrp="1"/>
          </p:cNvSpPr>
          <p:nvPr>
            <p:ph type="dt" sz="half" idx="10"/>
          </p:nvPr>
        </p:nvSpPr>
        <p:spPr/>
        <p:txBody>
          <a:bodyPr/>
          <a:lstStyle/>
          <a:p>
            <a:fld id="{BB40DDBF-34A7-4C36-95B6-E1FE11DB54AB}" type="datetimeFigureOut">
              <a:rPr lang="en-US" smtClean="0"/>
              <a:t>2/20/2025</a:t>
            </a:fld>
            <a:endParaRPr lang="en-US"/>
          </a:p>
        </p:txBody>
      </p:sp>
      <p:sp>
        <p:nvSpPr>
          <p:cNvPr id="5" name="Footer Placeholder 4">
            <a:extLst>
              <a:ext uri="{FF2B5EF4-FFF2-40B4-BE49-F238E27FC236}">
                <a16:creationId xmlns:a16="http://schemas.microsoft.com/office/drawing/2014/main" id="{880FF1B3-989B-4A96-94D3-E0ECB0D22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BF42D-B3E7-4E61-A21A-A691534102C8}"/>
              </a:ext>
            </a:extLst>
          </p:cNvPr>
          <p:cNvSpPr>
            <a:spLocks noGrp="1"/>
          </p:cNvSpPr>
          <p:nvPr>
            <p:ph type="sldNum" sz="quarter" idx="12"/>
          </p:nvPr>
        </p:nvSpPr>
        <p:spPr/>
        <p:txBody>
          <a:bodyPr/>
          <a:lstStyle/>
          <a:p>
            <a:fld id="{9BF60997-E211-4F7B-B89F-00B90EF434D4}" type="slidenum">
              <a:rPr lang="en-US" smtClean="0"/>
              <a:t>‹#›</a:t>
            </a:fld>
            <a:endParaRPr lang="en-US"/>
          </a:p>
        </p:txBody>
      </p:sp>
    </p:spTree>
    <p:extLst>
      <p:ext uri="{BB962C8B-B14F-4D97-AF65-F5344CB8AC3E}">
        <p14:creationId xmlns:p14="http://schemas.microsoft.com/office/powerpoint/2010/main" val="7685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DFFF-2740-4743-945D-9FDEF71775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BA4B4B-4D20-4F44-9419-511C9F386A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861EB-4300-4323-A57F-70BA328EEEE6}"/>
              </a:ext>
            </a:extLst>
          </p:cNvPr>
          <p:cNvSpPr>
            <a:spLocks noGrp="1"/>
          </p:cNvSpPr>
          <p:nvPr>
            <p:ph type="dt" sz="half" idx="10"/>
          </p:nvPr>
        </p:nvSpPr>
        <p:spPr/>
        <p:txBody>
          <a:bodyPr/>
          <a:lstStyle/>
          <a:p>
            <a:fld id="{BB40DDBF-34A7-4C36-95B6-E1FE11DB54AB}" type="datetimeFigureOut">
              <a:rPr lang="en-US" smtClean="0"/>
              <a:t>2/20/2025</a:t>
            </a:fld>
            <a:endParaRPr lang="en-US"/>
          </a:p>
        </p:txBody>
      </p:sp>
      <p:sp>
        <p:nvSpPr>
          <p:cNvPr id="5" name="Footer Placeholder 4">
            <a:extLst>
              <a:ext uri="{FF2B5EF4-FFF2-40B4-BE49-F238E27FC236}">
                <a16:creationId xmlns:a16="http://schemas.microsoft.com/office/drawing/2014/main" id="{11EC266F-CAEE-45B5-BCD2-D3F48CEB6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4B622-0A3F-4D6F-B1E5-9BBE76B3ACD7}"/>
              </a:ext>
            </a:extLst>
          </p:cNvPr>
          <p:cNvSpPr>
            <a:spLocks noGrp="1"/>
          </p:cNvSpPr>
          <p:nvPr>
            <p:ph type="sldNum" sz="quarter" idx="12"/>
          </p:nvPr>
        </p:nvSpPr>
        <p:spPr/>
        <p:txBody>
          <a:bodyPr/>
          <a:lstStyle/>
          <a:p>
            <a:fld id="{9BF60997-E211-4F7B-B89F-00B90EF434D4}" type="slidenum">
              <a:rPr lang="en-US" smtClean="0"/>
              <a:t>‹#›</a:t>
            </a:fld>
            <a:endParaRPr lang="en-US"/>
          </a:p>
        </p:txBody>
      </p:sp>
    </p:spTree>
    <p:extLst>
      <p:ext uri="{BB962C8B-B14F-4D97-AF65-F5344CB8AC3E}">
        <p14:creationId xmlns:p14="http://schemas.microsoft.com/office/powerpoint/2010/main" val="420391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6495-EE6A-481E-A69F-DAE0759C6F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BD254D-6F04-409F-A960-B3CCB20A52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6F9F06-EF22-45FA-87DA-F4C5E2B343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C5D83B-3D50-4A31-9D84-36DEEC15917B}"/>
              </a:ext>
            </a:extLst>
          </p:cNvPr>
          <p:cNvSpPr>
            <a:spLocks noGrp="1"/>
          </p:cNvSpPr>
          <p:nvPr>
            <p:ph type="dt" sz="half" idx="10"/>
          </p:nvPr>
        </p:nvSpPr>
        <p:spPr/>
        <p:txBody>
          <a:bodyPr/>
          <a:lstStyle/>
          <a:p>
            <a:fld id="{BB40DDBF-34A7-4C36-95B6-E1FE11DB54AB}" type="datetimeFigureOut">
              <a:rPr lang="en-US" smtClean="0"/>
              <a:t>2/20/2025</a:t>
            </a:fld>
            <a:endParaRPr lang="en-US"/>
          </a:p>
        </p:txBody>
      </p:sp>
      <p:sp>
        <p:nvSpPr>
          <p:cNvPr id="6" name="Footer Placeholder 5">
            <a:extLst>
              <a:ext uri="{FF2B5EF4-FFF2-40B4-BE49-F238E27FC236}">
                <a16:creationId xmlns:a16="http://schemas.microsoft.com/office/drawing/2014/main" id="{26522997-1CE3-4A4A-8B1C-D7EFD6A08D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94AE5-17F7-42B6-BB87-B3A772DBD2A5}"/>
              </a:ext>
            </a:extLst>
          </p:cNvPr>
          <p:cNvSpPr>
            <a:spLocks noGrp="1"/>
          </p:cNvSpPr>
          <p:nvPr>
            <p:ph type="sldNum" sz="quarter" idx="12"/>
          </p:nvPr>
        </p:nvSpPr>
        <p:spPr/>
        <p:txBody>
          <a:bodyPr/>
          <a:lstStyle/>
          <a:p>
            <a:fld id="{9BF60997-E211-4F7B-B89F-00B90EF434D4}" type="slidenum">
              <a:rPr lang="en-US" smtClean="0"/>
              <a:t>‹#›</a:t>
            </a:fld>
            <a:endParaRPr lang="en-US"/>
          </a:p>
        </p:txBody>
      </p:sp>
    </p:spTree>
    <p:extLst>
      <p:ext uri="{BB962C8B-B14F-4D97-AF65-F5344CB8AC3E}">
        <p14:creationId xmlns:p14="http://schemas.microsoft.com/office/powerpoint/2010/main" val="410003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6FB8-F9B3-4540-B599-320559DB71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9E85F5-7BCF-4B06-9912-85D4AA832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4F8362-62B8-4944-B440-DFA986CC81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F24AC-C9CB-4B26-8D6E-CB9F226C6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C89D8E-6CCF-4E2E-8168-247F1E8069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C58881-9A72-44D6-85F7-F1E0F12FBC85}"/>
              </a:ext>
            </a:extLst>
          </p:cNvPr>
          <p:cNvSpPr>
            <a:spLocks noGrp="1"/>
          </p:cNvSpPr>
          <p:nvPr>
            <p:ph type="dt" sz="half" idx="10"/>
          </p:nvPr>
        </p:nvSpPr>
        <p:spPr/>
        <p:txBody>
          <a:bodyPr/>
          <a:lstStyle/>
          <a:p>
            <a:fld id="{BB40DDBF-34A7-4C36-95B6-E1FE11DB54AB}" type="datetimeFigureOut">
              <a:rPr lang="en-US" smtClean="0"/>
              <a:t>2/20/2025</a:t>
            </a:fld>
            <a:endParaRPr lang="en-US"/>
          </a:p>
        </p:txBody>
      </p:sp>
      <p:sp>
        <p:nvSpPr>
          <p:cNvPr id="8" name="Footer Placeholder 7">
            <a:extLst>
              <a:ext uri="{FF2B5EF4-FFF2-40B4-BE49-F238E27FC236}">
                <a16:creationId xmlns:a16="http://schemas.microsoft.com/office/drawing/2014/main" id="{37B9F1B9-861D-4343-9DCD-D5D3D23AD8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5BE844-1D0F-4C0D-A4C5-FE25651B456B}"/>
              </a:ext>
            </a:extLst>
          </p:cNvPr>
          <p:cNvSpPr>
            <a:spLocks noGrp="1"/>
          </p:cNvSpPr>
          <p:nvPr>
            <p:ph type="sldNum" sz="quarter" idx="12"/>
          </p:nvPr>
        </p:nvSpPr>
        <p:spPr/>
        <p:txBody>
          <a:bodyPr/>
          <a:lstStyle/>
          <a:p>
            <a:fld id="{9BF60997-E211-4F7B-B89F-00B90EF434D4}" type="slidenum">
              <a:rPr lang="en-US" smtClean="0"/>
              <a:t>‹#›</a:t>
            </a:fld>
            <a:endParaRPr lang="en-US"/>
          </a:p>
        </p:txBody>
      </p:sp>
    </p:spTree>
    <p:extLst>
      <p:ext uri="{BB962C8B-B14F-4D97-AF65-F5344CB8AC3E}">
        <p14:creationId xmlns:p14="http://schemas.microsoft.com/office/powerpoint/2010/main" val="151502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1BE5-BF99-42C6-B8F1-DFA90954FC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D0C658-32F6-4DD3-A0EB-3EAD297CE23D}"/>
              </a:ext>
            </a:extLst>
          </p:cNvPr>
          <p:cNvSpPr>
            <a:spLocks noGrp="1"/>
          </p:cNvSpPr>
          <p:nvPr>
            <p:ph type="dt" sz="half" idx="10"/>
          </p:nvPr>
        </p:nvSpPr>
        <p:spPr/>
        <p:txBody>
          <a:bodyPr/>
          <a:lstStyle/>
          <a:p>
            <a:fld id="{BB40DDBF-34A7-4C36-95B6-E1FE11DB54AB}" type="datetimeFigureOut">
              <a:rPr lang="en-US" smtClean="0"/>
              <a:t>2/20/2025</a:t>
            </a:fld>
            <a:endParaRPr lang="en-US"/>
          </a:p>
        </p:txBody>
      </p:sp>
      <p:sp>
        <p:nvSpPr>
          <p:cNvPr id="4" name="Footer Placeholder 3">
            <a:extLst>
              <a:ext uri="{FF2B5EF4-FFF2-40B4-BE49-F238E27FC236}">
                <a16:creationId xmlns:a16="http://schemas.microsoft.com/office/drawing/2014/main" id="{AAD53F39-1F38-42F1-92A7-EE210F04E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B26C44-4155-4620-857A-A26B1039800A}"/>
              </a:ext>
            </a:extLst>
          </p:cNvPr>
          <p:cNvSpPr>
            <a:spLocks noGrp="1"/>
          </p:cNvSpPr>
          <p:nvPr>
            <p:ph type="sldNum" sz="quarter" idx="12"/>
          </p:nvPr>
        </p:nvSpPr>
        <p:spPr/>
        <p:txBody>
          <a:bodyPr/>
          <a:lstStyle/>
          <a:p>
            <a:fld id="{9BF60997-E211-4F7B-B89F-00B90EF434D4}" type="slidenum">
              <a:rPr lang="en-US" smtClean="0"/>
              <a:t>‹#›</a:t>
            </a:fld>
            <a:endParaRPr lang="en-US"/>
          </a:p>
        </p:txBody>
      </p:sp>
    </p:spTree>
    <p:extLst>
      <p:ext uri="{BB962C8B-B14F-4D97-AF65-F5344CB8AC3E}">
        <p14:creationId xmlns:p14="http://schemas.microsoft.com/office/powerpoint/2010/main" val="372323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BCDEF8-06FC-48D0-A602-1BBC1F93E814}"/>
              </a:ext>
            </a:extLst>
          </p:cNvPr>
          <p:cNvSpPr>
            <a:spLocks noGrp="1"/>
          </p:cNvSpPr>
          <p:nvPr>
            <p:ph type="dt" sz="half" idx="10"/>
          </p:nvPr>
        </p:nvSpPr>
        <p:spPr/>
        <p:txBody>
          <a:bodyPr/>
          <a:lstStyle/>
          <a:p>
            <a:fld id="{BB40DDBF-34A7-4C36-95B6-E1FE11DB54AB}" type="datetimeFigureOut">
              <a:rPr lang="en-US" smtClean="0"/>
              <a:t>2/20/2025</a:t>
            </a:fld>
            <a:endParaRPr lang="en-US"/>
          </a:p>
        </p:txBody>
      </p:sp>
      <p:sp>
        <p:nvSpPr>
          <p:cNvPr id="3" name="Footer Placeholder 2">
            <a:extLst>
              <a:ext uri="{FF2B5EF4-FFF2-40B4-BE49-F238E27FC236}">
                <a16:creationId xmlns:a16="http://schemas.microsoft.com/office/drawing/2014/main" id="{D4D7A669-D220-4921-88A5-6538F603F6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F9A445-6592-4086-A699-A889C853241D}"/>
              </a:ext>
            </a:extLst>
          </p:cNvPr>
          <p:cNvSpPr>
            <a:spLocks noGrp="1"/>
          </p:cNvSpPr>
          <p:nvPr>
            <p:ph type="sldNum" sz="quarter" idx="12"/>
          </p:nvPr>
        </p:nvSpPr>
        <p:spPr/>
        <p:txBody>
          <a:bodyPr/>
          <a:lstStyle/>
          <a:p>
            <a:fld id="{9BF60997-E211-4F7B-B89F-00B90EF434D4}" type="slidenum">
              <a:rPr lang="en-US" smtClean="0"/>
              <a:t>‹#›</a:t>
            </a:fld>
            <a:endParaRPr lang="en-US"/>
          </a:p>
        </p:txBody>
      </p:sp>
    </p:spTree>
    <p:extLst>
      <p:ext uri="{BB962C8B-B14F-4D97-AF65-F5344CB8AC3E}">
        <p14:creationId xmlns:p14="http://schemas.microsoft.com/office/powerpoint/2010/main" val="96526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EB83-32C7-4939-A024-3DDEE1A4B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A08AD7-BD78-4450-8A7C-0938C68B2D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C1B79-0834-4BA2-BE3E-84E9E68AC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32D888-99AD-490B-8833-F42D1EA0EA0B}"/>
              </a:ext>
            </a:extLst>
          </p:cNvPr>
          <p:cNvSpPr>
            <a:spLocks noGrp="1"/>
          </p:cNvSpPr>
          <p:nvPr>
            <p:ph type="dt" sz="half" idx="10"/>
          </p:nvPr>
        </p:nvSpPr>
        <p:spPr/>
        <p:txBody>
          <a:bodyPr/>
          <a:lstStyle/>
          <a:p>
            <a:fld id="{BB40DDBF-34A7-4C36-95B6-E1FE11DB54AB}" type="datetimeFigureOut">
              <a:rPr lang="en-US" smtClean="0"/>
              <a:t>2/20/2025</a:t>
            </a:fld>
            <a:endParaRPr lang="en-US"/>
          </a:p>
        </p:txBody>
      </p:sp>
      <p:sp>
        <p:nvSpPr>
          <p:cNvPr id="6" name="Footer Placeholder 5">
            <a:extLst>
              <a:ext uri="{FF2B5EF4-FFF2-40B4-BE49-F238E27FC236}">
                <a16:creationId xmlns:a16="http://schemas.microsoft.com/office/drawing/2014/main" id="{859E1830-D459-4BCD-85E6-C6D31F106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57DA7-8F42-4C12-9265-5D5052F57C43}"/>
              </a:ext>
            </a:extLst>
          </p:cNvPr>
          <p:cNvSpPr>
            <a:spLocks noGrp="1"/>
          </p:cNvSpPr>
          <p:nvPr>
            <p:ph type="sldNum" sz="quarter" idx="12"/>
          </p:nvPr>
        </p:nvSpPr>
        <p:spPr/>
        <p:txBody>
          <a:bodyPr/>
          <a:lstStyle/>
          <a:p>
            <a:fld id="{9BF60997-E211-4F7B-B89F-00B90EF434D4}" type="slidenum">
              <a:rPr lang="en-US" smtClean="0"/>
              <a:t>‹#›</a:t>
            </a:fld>
            <a:endParaRPr lang="en-US"/>
          </a:p>
        </p:txBody>
      </p:sp>
    </p:spTree>
    <p:extLst>
      <p:ext uri="{BB962C8B-B14F-4D97-AF65-F5344CB8AC3E}">
        <p14:creationId xmlns:p14="http://schemas.microsoft.com/office/powerpoint/2010/main" val="75457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B8ED-2091-4E07-9018-AB0690A49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56C93E-4340-44CD-B0B0-F65DE95BC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084ACB-8488-4A77-AA8F-261210B85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6DE20A-D097-44FC-8BE0-0AB3B7BDFFEC}"/>
              </a:ext>
            </a:extLst>
          </p:cNvPr>
          <p:cNvSpPr>
            <a:spLocks noGrp="1"/>
          </p:cNvSpPr>
          <p:nvPr>
            <p:ph type="dt" sz="half" idx="10"/>
          </p:nvPr>
        </p:nvSpPr>
        <p:spPr/>
        <p:txBody>
          <a:bodyPr/>
          <a:lstStyle/>
          <a:p>
            <a:fld id="{BB40DDBF-34A7-4C36-95B6-E1FE11DB54AB}" type="datetimeFigureOut">
              <a:rPr lang="en-US" smtClean="0"/>
              <a:t>2/20/2025</a:t>
            </a:fld>
            <a:endParaRPr lang="en-US"/>
          </a:p>
        </p:txBody>
      </p:sp>
      <p:sp>
        <p:nvSpPr>
          <p:cNvPr id="6" name="Footer Placeholder 5">
            <a:extLst>
              <a:ext uri="{FF2B5EF4-FFF2-40B4-BE49-F238E27FC236}">
                <a16:creationId xmlns:a16="http://schemas.microsoft.com/office/drawing/2014/main" id="{9170041C-9AFF-424C-9481-6877B1F69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23AF8-5431-4636-B8EE-01DA8E0436C6}"/>
              </a:ext>
            </a:extLst>
          </p:cNvPr>
          <p:cNvSpPr>
            <a:spLocks noGrp="1"/>
          </p:cNvSpPr>
          <p:nvPr>
            <p:ph type="sldNum" sz="quarter" idx="12"/>
          </p:nvPr>
        </p:nvSpPr>
        <p:spPr/>
        <p:txBody>
          <a:bodyPr/>
          <a:lstStyle/>
          <a:p>
            <a:fld id="{9BF60997-E211-4F7B-B89F-00B90EF434D4}" type="slidenum">
              <a:rPr lang="en-US" smtClean="0"/>
              <a:t>‹#›</a:t>
            </a:fld>
            <a:endParaRPr lang="en-US"/>
          </a:p>
        </p:txBody>
      </p:sp>
    </p:spTree>
    <p:extLst>
      <p:ext uri="{BB962C8B-B14F-4D97-AF65-F5344CB8AC3E}">
        <p14:creationId xmlns:p14="http://schemas.microsoft.com/office/powerpoint/2010/main" val="110928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84E40-ED77-4FE1-9747-BCF049194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4BD232-B164-4F40-8196-004E0601A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5B56C-DE2C-4023-93F3-583748AFA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0DDBF-34A7-4C36-95B6-E1FE11DB54AB}" type="datetimeFigureOut">
              <a:rPr lang="en-US" smtClean="0"/>
              <a:t>2/20/2025</a:t>
            </a:fld>
            <a:endParaRPr lang="en-US"/>
          </a:p>
        </p:txBody>
      </p:sp>
      <p:sp>
        <p:nvSpPr>
          <p:cNvPr id="5" name="Footer Placeholder 4">
            <a:extLst>
              <a:ext uri="{FF2B5EF4-FFF2-40B4-BE49-F238E27FC236}">
                <a16:creationId xmlns:a16="http://schemas.microsoft.com/office/drawing/2014/main" id="{F2A4606A-9FF2-41A7-8293-2F95EAAF0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DA6B00-7470-428F-B911-B7917FF5D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60997-E211-4F7B-B89F-00B90EF434D4}" type="slidenum">
              <a:rPr lang="en-US" smtClean="0"/>
              <a:t>‹#›</a:t>
            </a:fld>
            <a:endParaRPr lang="en-US"/>
          </a:p>
        </p:txBody>
      </p:sp>
    </p:spTree>
    <p:extLst>
      <p:ext uri="{BB962C8B-B14F-4D97-AF65-F5344CB8AC3E}">
        <p14:creationId xmlns:p14="http://schemas.microsoft.com/office/powerpoint/2010/main" val="1951435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svdp-cc.org/wp-content/uploads/2022/01/Voucher-Writing-Procedures.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svdp-cc.org/wp-content/uploads/2022/10/Voucher-Policy-1-17-19.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svdp-cc.org/wp-content/uploads/2023/10/Conference-Store-Price-Guidelines-10-23.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43A0-243F-4CB8-9AA9-584D51DD5B9A}"/>
              </a:ext>
            </a:extLst>
          </p:cNvPr>
          <p:cNvSpPr>
            <a:spLocks noGrp="1"/>
          </p:cNvSpPr>
          <p:nvPr>
            <p:ph type="ctrTitle"/>
          </p:nvPr>
        </p:nvSpPr>
        <p:spPr/>
        <p:txBody>
          <a:bodyPr/>
          <a:lstStyle/>
          <a:p>
            <a:r>
              <a:rPr lang="en-US" dirty="0"/>
              <a:t>Vouchers Presentation</a:t>
            </a:r>
          </a:p>
        </p:txBody>
      </p:sp>
      <p:sp>
        <p:nvSpPr>
          <p:cNvPr id="3" name="Subtitle 2">
            <a:extLst>
              <a:ext uri="{FF2B5EF4-FFF2-40B4-BE49-F238E27FC236}">
                <a16:creationId xmlns:a16="http://schemas.microsoft.com/office/drawing/2014/main" id="{95FF399A-54C0-4C87-9DB8-9135E3527564}"/>
              </a:ext>
            </a:extLst>
          </p:cNvPr>
          <p:cNvSpPr>
            <a:spLocks noGrp="1"/>
          </p:cNvSpPr>
          <p:nvPr>
            <p:ph type="subTitle" idx="1"/>
          </p:nvPr>
        </p:nvSpPr>
        <p:spPr/>
        <p:txBody>
          <a:bodyPr/>
          <a:lstStyle/>
          <a:p>
            <a:r>
              <a:rPr lang="en-US" dirty="0"/>
              <a:t>Procedures</a:t>
            </a:r>
          </a:p>
        </p:txBody>
      </p:sp>
      <p:pic>
        <p:nvPicPr>
          <p:cNvPr id="5" name="Picture 4">
            <a:extLst>
              <a:ext uri="{FF2B5EF4-FFF2-40B4-BE49-F238E27FC236}">
                <a16:creationId xmlns:a16="http://schemas.microsoft.com/office/drawing/2014/main" id="{AE19838A-173B-42D9-A444-1771C8638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563" y="3944471"/>
            <a:ext cx="2554944" cy="1585080"/>
          </a:xfrm>
          <a:prstGeom prst="rect">
            <a:avLst/>
          </a:prstGeom>
        </p:spPr>
      </p:pic>
    </p:spTree>
    <p:extLst>
      <p:ext uri="{BB962C8B-B14F-4D97-AF65-F5344CB8AC3E}">
        <p14:creationId xmlns:p14="http://schemas.microsoft.com/office/powerpoint/2010/main" val="97535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4C0982B-B9F5-4E40-9F87-F8266F2E8507}"/>
              </a:ext>
            </a:extLst>
          </p:cNvPr>
          <p:cNvGraphicFramePr>
            <a:graphicFrameLocks noChangeAspect="1"/>
          </p:cNvGraphicFramePr>
          <p:nvPr>
            <p:extLst>
              <p:ext uri="{D42A27DB-BD31-4B8C-83A1-F6EECF244321}">
                <p14:modId xmlns:p14="http://schemas.microsoft.com/office/powerpoint/2010/main" val="2981349617"/>
              </p:ext>
            </p:extLst>
          </p:nvPr>
        </p:nvGraphicFramePr>
        <p:xfrm>
          <a:off x="1825625" y="1046163"/>
          <a:ext cx="8542338" cy="4762500"/>
        </p:xfrm>
        <a:graphic>
          <a:graphicData uri="http://schemas.openxmlformats.org/presentationml/2006/ole">
            <mc:AlternateContent xmlns:mc="http://schemas.openxmlformats.org/markup-compatibility/2006">
              <mc:Choice xmlns:v="urn:schemas-microsoft-com:vml" Requires="v">
                <p:oleObj name="Worksheet" r:id="rId2" imgW="8542197" imgH="4762563" progId="Excel.Sheet.12">
                  <p:embed/>
                </p:oleObj>
              </mc:Choice>
              <mc:Fallback>
                <p:oleObj name="Worksheet" r:id="rId2" imgW="8542197" imgH="4762563" progId="Excel.Sheet.12">
                  <p:embed/>
                  <p:pic>
                    <p:nvPicPr>
                      <p:cNvPr id="0" name=""/>
                      <p:cNvPicPr/>
                      <p:nvPr/>
                    </p:nvPicPr>
                    <p:blipFill>
                      <a:blip r:embed="rId3"/>
                      <a:stretch>
                        <a:fillRect/>
                      </a:stretch>
                    </p:blipFill>
                    <p:spPr>
                      <a:xfrm>
                        <a:off x="1825625" y="1046163"/>
                        <a:ext cx="8542338" cy="47625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D9F2C1C-3209-4C1C-A8D7-E519835ABECC}"/>
              </a:ext>
            </a:extLst>
          </p:cNvPr>
          <p:cNvSpPr txBox="1"/>
          <p:nvPr/>
        </p:nvSpPr>
        <p:spPr>
          <a:xfrm>
            <a:off x="3657600" y="367553"/>
            <a:ext cx="4338917" cy="461665"/>
          </a:xfrm>
          <a:prstGeom prst="rect">
            <a:avLst/>
          </a:prstGeom>
          <a:noFill/>
        </p:spPr>
        <p:txBody>
          <a:bodyPr wrap="square" rtlCol="0">
            <a:spAutoFit/>
          </a:bodyPr>
          <a:lstStyle/>
          <a:p>
            <a:pPr algn="ctr"/>
            <a:r>
              <a:rPr lang="en-US" sz="2400" b="1" dirty="0"/>
              <a:t>NEW VOUCHER LAYOUT </a:t>
            </a:r>
          </a:p>
        </p:txBody>
      </p:sp>
    </p:spTree>
    <p:extLst>
      <p:ext uri="{BB962C8B-B14F-4D97-AF65-F5344CB8AC3E}">
        <p14:creationId xmlns:p14="http://schemas.microsoft.com/office/powerpoint/2010/main" val="244880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A8035B-A2A5-4D7B-BA8F-8F685EEC19BB}"/>
              </a:ext>
            </a:extLst>
          </p:cNvPr>
          <p:cNvPicPr>
            <a:picLocks noChangeAspect="1"/>
          </p:cNvPicPr>
          <p:nvPr/>
        </p:nvPicPr>
        <p:blipFill>
          <a:blip r:embed="rId2"/>
          <a:stretch>
            <a:fillRect/>
          </a:stretch>
        </p:blipFill>
        <p:spPr>
          <a:xfrm rot="16200000">
            <a:off x="2386245" y="-871085"/>
            <a:ext cx="4410512" cy="7748646"/>
          </a:xfrm>
          <a:prstGeom prst="rect">
            <a:avLst/>
          </a:prstGeom>
        </p:spPr>
      </p:pic>
      <p:sp>
        <p:nvSpPr>
          <p:cNvPr id="3" name="Rectangle 2">
            <a:extLst>
              <a:ext uri="{FF2B5EF4-FFF2-40B4-BE49-F238E27FC236}">
                <a16:creationId xmlns:a16="http://schemas.microsoft.com/office/drawing/2014/main" id="{BE24F55F-5625-4A18-BB9B-21F977B1AE1A}"/>
              </a:ext>
            </a:extLst>
          </p:cNvPr>
          <p:cNvSpPr/>
          <p:nvPr/>
        </p:nvSpPr>
        <p:spPr>
          <a:xfrm>
            <a:off x="1665195" y="1346051"/>
            <a:ext cx="2438400" cy="3675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B301749-5CB6-4327-ABB9-19A903827FFD}"/>
              </a:ext>
            </a:extLst>
          </p:cNvPr>
          <p:cNvSpPr txBox="1"/>
          <p:nvPr/>
        </p:nvSpPr>
        <p:spPr>
          <a:xfrm>
            <a:off x="8892540" y="1066800"/>
            <a:ext cx="265176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No total for a charge voucher</a:t>
            </a:r>
          </a:p>
          <a:p>
            <a:pPr marL="285750" indent="-285750">
              <a:buFont typeface="Arial" panose="020B0604020202020204" pitchFamily="34" charset="0"/>
              <a:buChar char="•"/>
            </a:pPr>
            <a:r>
              <a:rPr lang="en-US" b="1" dirty="0"/>
              <a:t>No Vincentian’s initials </a:t>
            </a:r>
          </a:p>
          <a:p>
            <a:pPr marL="285750" indent="-285750">
              <a:buFont typeface="Arial" panose="020B0604020202020204" pitchFamily="34" charset="0"/>
              <a:buChar char="•"/>
            </a:pPr>
            <a:r>
              <a:rPr lang="en-US" b="1" dirty="0"/>
              <a:t>Vincentian signature in the wrong area</a:t>
            </a:r>
          </a:p>
          <a:p>
            <a:pPr marL="285750" indent="-285750">
              <a:buFont typeface="Arial" panose="020B0604020202020204" pitchFamily="34" charset="0"/>
              <a:buChar char="•"/>
            </a:pPr>
            <a:r>
              <a:rPr lang="en-US" b="1" dirty="0"/>
              <a:t>Both charge and no charge items</a:t>
            </a:r>
          </a:p>
        </p:txBody>
      </p:sp>
    </p:spTree>
    <p:extLst>
      <p:ext uri="{BB962C8B-B14F-4D97-AF65-F5344CB8AC3E}">
        <p14:creationId xmlns:p14="http://schemas.microsoft.com/office/powerpoint/2010/main" val="3012160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732C01-229D-4936-B296-88F67DE99799}"/>
              </a:ext>
            </a:extLst>
          </p:cNvPr>
          <p:cNvPicPr>
            <a:picLocks noChangeAspect="1"/>
          </p:cNvPicPr>
          <p:nvPr/>
        </p:nvPicPr>
        <p:blipFill>
          <a:blip r:embed="rId2"/>
          <a:stretch>
            <a:fillRect/>
          </a:stretch>
        </p:blipFill>
        <p:spPr>
          <a:xfrm rot="16200000">
            <a:off x="2678846" y="-960830"/>
            <a:ext cx="3985362" cy="7600248"/>
          </a:xfrm>
          <a:prstGeom prst="rect">
            <a:avLst/>
          </a:prstGeom>
        </p:spPr>
      </p:pic>
      <p:sp>
        <p:nvSpPr>
          <p:cNvPr id="8" name="TextBox 7">
            <a:extLst>
              <a:ext uri="{FF2B5EF4-FFF2-40B4-BE49-F238E27FC236}">
                <a16:creationId xmlns:a16="http://schemas.microsoft.com/office/drawing/2014/main" id="{327FA0E9-2959-4101-A254-7F6C7F68582A}"/>
              </a:ext>
            </a:extLst>
          </p:cNvPr>
          <p:cNvSpPr txBox="1"/>
          <p:nvPr/>
        </p:nvSpPr>
        <p:spPr>
          <a:xfrm flipH="1">
            <a:off x="8915400" y="1088322"/>
            <a:ext cx="2620816"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No total for a charge voucher</a:t>
            </a:r>
          </a:p>
          <a:p>
            <a:pPr marL="285750" indent="-285750">
              <a:buFont typeface="Arial" panose="020B0604020202020204" pitchFamily="34" charset="0"/>
              <a:buChar char="•"/>
            </a:pPr>
            <a:r>
              <a:rPr lang="en-US" b="1" dirty="0"/>
              <a:t>No Vincentian’s initials </a:t>
            </a:r>
          </a:p>
          <a:p>
            <a:pPr marL="285750" indent="-285750">
              <a:buFont typeface="Arial" panose="020B0604020202020204" pitchFamily="34" charset="0"/>
              <a:buChar char="•"/>
            </a:pPr>
            <a:r>
              <a:rPr lang="en-US" b="1" dirty="0"/>
              <a:t>Vincentian signature in the wrong area</a:t>
            </a:r>
          </a:p>
          <a:p>
            <a:pPr marL="285750" indent="-285750">
              <a:buFont typeface="Arial" panose="020B0604020202020204" pitchFamily="34" charset="0"/>
              <a:buChar char="•"/>
            </a:pPr>
            <a:r>
              <a:rPr lang="en-US" b="1" dirty="0"/>
              <a:t>Both charge and no charge items</a:t>
            </a:r>
          </a:p>
          <a:p>
            <a:pPr marL="285750" indent="-285750">
              <a:buFont typeface="Arial" panose="020B0604020202020204" pitchFamily="34" charset="0"/>
              <a:buChar char="•"/>
            </a:pPr>
            <a:r>
              <a:rPr lang="en-US" b="1" dirty="0"/>
              <a:t>Neighbors in need get one voucher every three months</a:t>
            </a:r>
          </a:p>
          <a:p>
            <a:pPr marL="285750" indent="-285750">
              <a:buFont typeface="Arial" panose="020B0604020202020204" pitchFamily="34" charset="0"/>
              <a:buChar char="•"/>
            </a:pPr>
            <a:endParaRPr lang="en-US" b="1" dirty="0"/>
          </a:p>
        </p:txBody>
      </p:sp>
      <p:sp>
        <p:nvSpPr>
          <p:cNvPr id="12" name="Rectangle 11">
            <a:extLst>
              <a:ext uri="{FF2B5EF4-FFF2-40B4-BE49-F238E27FC236}">
                <a16:creationId xmlns:a16="http://schemas.microsoft.com/office/drawing/2014/main" id="{CF9A707A-4D3F-459B-8C2B-F77FEBA92F2D}"/>
              </a:ext>
            </a:extLst>
          </p:cNvPr>
          <p:cNvSpPr/>
          <p:nvPr/>
        </p:nvSpPr>
        <p:spPr>
          <a:xfrm flipV="1">
            <a:off x="1828801" y="1272988"/>
            <a:ext cx="2078916" cy="3675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90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B5CC57-FC55-4C6A-9501-A8A01B076453}"/>
              </a:ext>
            </a:extLst>
          </p:cNvPr>
          <p:cNvPicPr>
            <a:picLocks noChangeAspect="1"/>
          </p:cNvPicPr>
          <p:nvPr/>
        </p:nvPicPr>
        <p:blipFill>
          <a:blip r:embed="rId2"/>
          <a:stretch>
            <a:fillRect/>
          </a:stretch>
        </p:blipFill>
        <p:spPr>
          <a:xfrm rot="16200000">
            <a:off x="2199494" y="-684457"/>
            <a:ext cx="4186518" cy="6989781"/>
          </a:xfrm>
          <a:prstGeom prst="rect">
            <a:avLst/>
          </a:prstGeom>
        </p:spPr>
      </p:pic>
      <p:sp>
        <p:nvSpPr>
          <p:cNvPr id="7" name="TextBox 6">
            <a:extLst>
              <a:ext uri="{FF2B5EF4-FFF2-40B4-BE49-F238E27FC236}">
                <a16:creationId xmlns:a16="http://schemas.microsoft.com/office/drawing/2014/main" id="{324A4954-A4AA-4889-B68F-C627FE04BB18}"/>
              </a:ext>
            </a:extLst>
          </p:cNvPr>
          <p:cNvSpPr txBox="1"/>
          <p:nvPr/>
        </p:nvSpPr>
        <p:spPr>
          <a:xfrm>
            <a:off x="1697022" y="5255567"/>
            <a:ext cx="5844986" cy="461665"/>
          </a:xfrm>
          <a:prstGeom prst="rect">
            <a:avLst/>
          </a:prstGeom>
          <a:noFill/>
        </p:spPr>
        <p:txBody>
          <a:bodyPr wrap="square" rtlCol="0">
            <a:spAutoFit/>
          </a:bodyPr>
          <a:lstStyle/>
          <a:p>
            <a:endParaRPr lang="en-US" sz="2400" b="1" dirty="0"/>
          </a:p>
        </p:txBody>
      </p:sp>
      <p:sp>
        <p:nvSpPr>
          <p:cNvPr id="8" name="TextBox 7">
            <a:extLst>
              <a:ext uri="{FF2B5EF4-FFF2-40B4-BE49-F238E27FC236}">
                <a16:creationId xmlns:a16="http://schemas.microsoft.com/office/drawing/2014/main" id="{3C5FDFEF-B70B-455F-8E15-BBBDBD7163F5}"/>
              </a:ext>
            </a:extLst>
          </p:cNvPr>
          <p:cNvSpPr txBox="1"/>
          <p:nvPr/>
        </p:nvSpPr>
        <p:spPr>
          <a:xfrm>
            <a:off x="8229600" y="1254625"/>
            <a:ext cx="267462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No total for a charge voucher</a:t>
            </a:r>
          </a:p>
          <a:p>
            <a:pPr marL="285750" indent="-285750">
              <a:buFont typeface="Arial" panose="020B0604020202020204" pitchFamily="34" charset="0"/>
              <a:buChar char="•"/>
            </a:pPr>
            <a:r>
              <a:rPr lang="en-US" b="1" dirty="0"/>
              <a:t>No Vincentian’s initials </a:t>
            </a:r>
          </a:p>
          <a:p>
            <a:pPr marL="285750" indent="-285750">
              <a:buFont typeface="Arial" panose="020B0604020202020204" pitchFamily="34" charset="0"/>
              <a:buChar char="•"/>
            </a:pPr>
            <a:r>
              <a:rPr lang="en-US" b="1" dirty="0"/>
              <a:t>Do not be specific</a:t>
            </a:r>
          </a:p>
        </p:txBody>
      </p:sp>
      <p:sp>
        <p:nvSpPr>
          <p:cNvPr id="9" name="Rectangle 8">
            <a:extLst>
              <a:ext uri="{FF2B5EF4-FFF2-40B4-BE49-F238E27FC236}">
                <a16:creationId xmlns:a16="http://schemas.microsoft.com/office/drawing/2014/main" id="{45795718-989C-460B-BEB0-98B0880C6997}"/>
              </a:ext>
            </a:extLst>
          </p:cNvPr>
          <p:cNvSpPr/>
          <p:nvPr/>
        </p:nvSpPr>
        <p:spPr>
          <a:xfrm flipV="1">
            <a:off x="1859280" y="1371600"/>
            <a:ext cx="160782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02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9ADFFE-2A3A-4DD2-B630-754BAC6621A4}"/>
              </a:ext>
            </a:extLst>
          </p:cNvPr>
          <p:cNvPicPr>
            <a:picLocks noChangeAspect="1"/>
          </p:cNvPicPr>
          <p:nvPr/>
        </p:nvPicPr>
        <p:blipFill>
          <a:blip r:embed="rId2"/>
          <a:stretch>
            <a:fillRect/>
          </a:stretch>
        </p:blipFill>
        <p:spPr>
          <a:xfrm rot="16200000">
            <a:off x="2251693" y="-734454"/>
            <a:ext cx="4233673" cy="7508781"/>
          </a:xfrm>
          <a:prstGeom prst="rect">
            <a:avLst/>
          </a:prstGeom>
        </p:spPr>
      </p:pic>
      <p:sp>
        <p:nvSpPr>
          <p:cNvPr id="4" name="TextBox 3">
            <a:extLst>
              <a:ext uri="{FF2B5EF4-FFF2-40B4-BE49-F238E27FC236}">
                <a16:creationId xmlns:a16="http://schemas.microsoft.com/office/drawing/2014/main" id="{D2465314-9B21-4EB6-96D2-9AFD1C215B55}"/>
              </a:ext>
            </a:extLst>
          </p:cNvPr>
          <p:cNvSpPr txBox="1"/>
          <p:nvPr/>
        </p:nvSpPr>
        <p:spPr>
          <a:xfrm>
            <a:off x="8709660" y="967740"/>
            <a:ext cx="2712720"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t>No total for a charge voucher</a:t>
            </a:r>
          </a:p>
          <a:p>
            <a:pPr marL="285750" indent="-285750">
              <a:buFont typeface="Arial" panose="020B0604020202020204" pitchFamily="34" charset="0"/>
              <a:buChar char="•"/>
            </a:pPr>
            <a:r>
              <a:rPr lang="en-US" b="1" dirty="0"/>
              <a:t>No Vincentian’s initials </a:t>
            </a:r>
          </a:p>
          <a:p>
            <a:pPr marL="285750" indent="-285750">
              <a:buFont typeface="Arial" panose="020B0604020202020204" pitchFamily="34" charset="0"/>
              <a:buChar char="•"/>
            </a:pPr>
            <a:r>
              <a:rPr lang="en-US" b="1" dirty="0"/>
              <a:t>Both charge and no charge items</a:t>
            </a:r>
          </a:p>
          <a:p>
            <a:pPr marL="285750" indent="-285750">
              <a:buFont typeface="Arial" panose="020B0604020202020204" pitchFamily="34" charset="0"/>
              <a:buChar char="•"/>
            </a:pPr>
            <a:r>
              <a:rPr lang="en-US" b="1" dirty="0"/>
              <a:t>If you use multiple vouchers, please write 1 of 2, 2 of 2 and so on</a:t>
            </a:r>
          </a:p>
          <a:p>
            <a:pPr marL="285750" indent="-285750">
              <a:buFont typeface="Arial" panose="020B0604020202020204" pitchFamily="34" charset="0"/>
              <a:buChar char="•"/>
            </a:pPr>
            <a:r>
              <a:rPr lang="en-US" b="1" dirty="0"/>
              <a:t>Do not be specific</a:t>
            </a:r>
          </a:p>
          <a:p>
            <a:endParaRPr lang="en-US" dirty="0"/>
          </a:p>
        </p:txBody>
      </p:sp>
      <p:sp>
        <p:nvSpPr>
          <p:cNvPr id="5" name="Rectangle 4">
            <a:extLst>
              <a:ext uri="{FF2B5EF4-FFF2-40B4-BE49-F238E27FC236}">
                <a16:creationId xmlns:a16="http://schemas.microsoft.com/office/drawing/2014/main" id="{6B16D755-3BEA-4539-B0A9-C7B49BE6EE03}"/>
              </a:ext>
            </a:extLst>
          </p:cNvPr>
          <p:cNvSpPr/>
          <p:nvPr/>
        </p:nvSpPr>
        <p:spPr>
          <a:xfrm flipV="1">
            <a:off x="1722120" y="1562100"/>
            <a:ext cx="1767840" cy="388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45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20760-D5A1-4BF5-9E37-4C42486CE8A6}"/>
              </a:ext>
            </a:extLst>
          </p:cNvPr>
          <p:cNvPicPr>
            <a:picLocks noChangeAspect="1"/>
          </p:cNvPicPr>
          <p:nvPr/>
        </p:nvPicPr>
        <p:blipFill>
          <a:blip r:embed="rId2"/>
          <a:stretch>
            <a:fillRect/>
          </a:stretch>
        </p:blipFill>
        <p:spPr>
          <a:xfrm>
            <a:off x="918455" y="867454"/>
            <a:ext cx="6683616" cy="3543181"/>
          </a:xfrm>
          <a:prstGeom prst="rect">
            <a:avLst/>
          </a:prstGeom>
        </p:spPr>
      </p:pic>
      <p:sp>
        <p:nvSpPr>
          <p:cNvPr id="5" name="TextBox 4">
            <a:extLst>
              <a:ext uri="{FF2B5EF4-FFF2-40B4-BE49-F238E27FC236}">
                <a16:creationId xmlns:a16="http://schemas.microsoft.com/office/drawing/2014/main" id="{FAC9FE69-8B6F-4E19-BD7D-57A06CD1F451}"/>
              </a:ext>
            </a:extLst>
          </p:cNvPr>
          <p:cNvSpPr txBox="1"/>
          <p:nvPr/>
        </p:nvSpPr>
        <p:spPr>
          <a:xfrm>
            <a:off x="8412480" y="1135380"/>
            <a:ext cx="30099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No total for a charge voucher</a:t>
            </a:r>
          </a:p>
          <a:p>
            <a:pPr marL="285750" indent="-285750">
              <a:buFont typeface="Arial" panose="020B0604020202020204" pitchFamily="34" charset="0"/>
              <a:buChar char="•"/>
            </a:pPr>
            <a:r>
              <a:rPr lang="en-US" b="1" dirty="0"/>
              <a:t>No # of adults or children</a:t>
            </a:r>
          </a:p>
          <a:p>
            <a:endParaRPr lang="en-US" dirty="0"/>
          </a:p>
        </p:txBody>
      </p:sp>
      <p:sp>
        <p:nvSpPr>
          <p:cNvPr id="6" name="Rectangle 5">
            <a:extLst>
              <a:ext uri="{FF2B5EF4-FFF2-40B4-BE49-F238E27FC236}">
                <a16:creationId xmlns:a16="http://schemas.microsoft.com/office/drawing/2014/main" id="{535AF4B7-B211-44F8-A619-9C542FF61B63}"/>
              </a:ext>
            </a:extLst>
          </p:cNvPr>
          <p:cNvSpPr/>
          <p:nvPr/>
        </p:nvSpPr>
        <p:spPr>
          <a:xfrm>
            <a:off x="1859280" y="1318260"/>
            <a:ext cx="1920240" cy="6019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15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C9CF79-849D-4A8D-899A-A22A15571843}"/>
              </a:ext>
            </a:extLst>
          </p:cNvPr>
          <p:cNvPicPr>
            <a:picLocks noChangeAspect="1"/>
          </p:cNvPicPr>
          <p:nvPr/>
        </p:nvPicPr>
        <p:blipFill>
          <a:blip r:embed="rId2"/>
          <a:stretch>
            <a:fillRect/>
          </a:stretch>
        </p:blipFill>
        <p:spPr>
          <a:xfrm>
            <a:off x="1010785" y="920554"/>
            <a:ext cx="6383303" cy="3278962"/>
          </a:xfrm>
          <a:prstGeom prst="rect">
            <a:avLst/>
          </a:prstGeom>
        </p:spPr>
      </p:pic>
      <p:sp>
        <p:nvSpPr>
          <p:cNvPr id="6" name="Rectangle 5">
            <a:extLst>
              <a:ext uri="{FF2B5EF4-FFF2-40B4-BE49-F238E27FC236}">
                <a16:creationId xmlns:a16="http://schemas.microsoft.com/office/drawing/2014/main" id="{4CFA0AAF-C50A-402C-9035-8365728EA634}"/>
              </a:ext>
            </a:extLst>
          </p:cNvPr>
          <p:cNvSpPr/>
          <p:nvPr/>
        </p:nvSpPr>
        <p:spPr>
          <a:xfrm flipV="1">
            <a:off x="1693880" y="1249681"/>
            <a:ext cx="244378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60385A-D93D-4754-9A9E-A7E55B94499C}"/>
              </a:ext>
            </a:extLst>
          </p:cNvPr>
          <p:cNvSpPr txBox="1"/>
          <p:nvPr/>
        </p:nvSpPr>
        <p:spPr>
          <a:xfrm flipH="1">
            <a:off x="8793479" y="1511291"/>
            <a:ext cx="208788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No total</a:t>
            </a:r>
          </a:p>
          <a:p>
            <a:pPr marL="285750" indent="-285750">
              <a:buFont typeface="Arial" panose="020B0604020202020204" pitchFamily="34" charset="0"/>
              <a:buChar char="•"/>
            </a:pPr>
            <a:r>
              <a:rPr lang="en-US" dirty="0"/>
              <a:t>No # of adults or # of children</a:t>
            </a:r>
          </a:p>
          <a:p>
            <a:pPr marL="285750" indent="-285750">
              <a:buFont typeface="Arial" panose="020B0604020202020204" pitchFamily="34" charset="0"/>
              <a:buChar char="•"/>
            </a:pPr>
            <a:r>
              <a:rPr lang="en-US" dirty="0"/>
              <a:t>No initials on corrections</a:t>
            </a:r>
          </a:p>
          <a:p>
            <a:pPr marL="285750" indent="-285750">
              <a:buFont typeface="Arial" panose="020B0604020202020204" pitchFamily="34" charset="0"/>
              <a:buChar char="•"/>
            </a:pPr>
            <a:r>
              <a:rPr lang="en-US" dirty="0"/>
              <a:t>Do not provide sizes</a:t>
            </a:r>
          </a:p>
        </p:txBody>
      </p:sp>
    </p:spTree>
    <p:extLst>
      <p:ext uri="{BB962C8B-B14F-4D97-AF65-F5344CB8AC3E}">
        <p14:creationId xmlns:p14="http://schemas.microsoft.com/office/powerpoint/2010/main" val="84687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E8BC2-FD32-48B3-832B-DFC923CBFA7F}"/>
              </a:ext>
            </a:extLst>
          </p:cNvPr>
          <p:cNvPicPr>
            <a:picLocks noChangeAspect="1"/>
          </p:cNvPicPr>
          <p:nvPr/>
        </p:nvPicPr>
        <p:blipFill>
          <a:blip r:embed="rId2"/>
          <a:stretch>
            <a:fillRect/>
          </a:stretch>
        </p:blipFill>
        <p:spPr>
          <a:xfrm>
            <a:off x="677753" y="715955"/>
            <a:ext cx="7422307" cy="3891903"/>
          </a:xfrm>
          <a:prstGeom prst="rect">
            <a:avLst/>
          </a:prstGeom>
        </p:spPr>
      </p:pic>
      <p:sp>
        <p:nvSpPr>
          <p:cNvPr id="3" name="TextBox 2">
            <a:extLst>
              <a:ext uri="{FF2B5EF4-FFF2-40B4-BE49-F238E27FC236}">
                <a16:creationId xmlns:a16="http://schemas.microsoft.com/office/drawing/2014/main" id="{BA62A4CE-0A18-41BB-8B0E-EAA01A730E8A}"/>
              </a:ext>
            </a:extLst>
          </p:cNvPr>
          <p:cNvSpPr txBox="1"/>
          <p:nvPr/>
        </p:nvSpPr>
        <p:spPr>
          <a:xfrm>
            <a:off x="8580120" y="952500"/>
            <a:ext cx="278892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Vincentian’s initials in wrong area</a:t>
            </a:r>
          </a:p>
          <a:p>
            <a:pPr marL="285750" indent="-285750">
              <a:buFont typeface="Arial" panose="020B0604020202020204" pitchFamily="34" charset="0"/>
              <a:buChar char="•"/>
            </a:pPr>
            <a:r>
              <a:rPr lang="en-US" b="1" dirty="0"/>
              <a:t>No # of adults or children</a:t>
            </a:r>
          </a:p>
          <a:p>
            <a:endParaRPr lang="en-US" b="1" dirty="0"/>
          </a:p>
          <a:p>
            <a:endParaRPr lang="en-US" dirty="0"/>
          </a:p>
        </p:txBody>
      </p:sp>
      <p:sp>
        <p:nvSpPr>
          <p:cNvPr id="4" name="Rectangle 3">
            <a:extLst>
              <a:ext uri="{FF2B5EF4-FFF2-40B4-BE49-F238E27FC236}">
                <a16:creationId xmlns:a16="http://schemas.microsoft.com/office/drawing/2014/main" id="{3AAA9A8E-494C-4A90-A73A-DEB8DA4692C1}"/>
              </a:ext>
            </a:extLst>
          </p:cNvPr>
          <p:cNvSpPr/>
          <p:nvPr/>
        </p:nvSpPr>
        <p:spPr>
          <a:xfrm flipV="1">
            <a:off x="1859280" y="1135380"/>
            <a:ext cx="1836420" cy="5791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67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D28D3F-CA07-4054-B66B-52383033AD33}"/>
              </a:ext>
            </a:extLst>
          </p:cNvPr>
          <p:cNvPicPr>
            <a:picLocks noChangeAspect="1"/>
          </p:cNvPicPr>
          <p:nvPr/>
        </p:nvPicPr>
        <p:blipFill>
          <a:blip r:embed="rId2"/>
          <a:stretch>
            <a:fillRect/>
          </a:stretch>
        </p:blipFill>
        <p:spPr>
          <a:xfrm>
            <a:off x="748348" y="916088"/>
            <a:ext cx="7077392" cy="3987606"/>
          </a:xfrm>
          <a:prstGeom prst="rect">
            <a:avLst/>
          </a:prstGeom>
        </p:spPr>
      </p:pic>
      <p:sp>
        <p:nvSpPr>
          <p:cNvPr id="3" name="TextBox 2">
            <a:extLst>
              <a:ext uri="{FF2B5EF4-FFF2-40B4-BE49-F238E27FC236}">
                <a16:creationId xmlns:a16="http://schemas.microsoft.com/office/drawing/2014/main" id="{89DAF49C-2B1F-40FB-826C-4EBB2DE71FEF}"/>
              </a:ext>
            </a:extLst>
          </p:cNvPr>
          <p:cNvSpPr txBox="1"/>
          <p:nvPr/>
        </p:nvSpPr>
        <p:spPr>
          <a:xfrm>
            <a:off x="8366760" y="1066800"/>
            <a:ext cx="286512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No total for a charge voucher</a:t>
            </a:r>
          </a:p>
          <a:p>
            <a:pPr marL="285750" indent="-285750">
              <a:buFont typeface="Arial" panose="020B0604020202020204" pitchFamily="34" charset="0"/>
              <a:buChar char="•"/>
            </a:pPr>
            <a:r>
              <a:rPr lang="en-US" b="1" dirty="0"/>
              <a:t>No Vincentian initial on corrections</a:t>
            </a:r>
          </a:p>
          <a:p>
            <a:pPr marL="285750" indent="-285750">
              <a:buFont typeface="Arial" panose="020B0604020202020204" pitchFamily="34" charset="0"/>
              <a:buChar char="•"/>
            </a:pPr>
            <a:r>
              <a:rPr lang="en-US" b="1" dirty="0"/>
              <a:t>No # of adult or children</a:t>
            </a:r>
          </a:p>
          <a:p>
            <a:pPr marL="285750" indent="-285750">
              <a:buFont typeface="Arial" panose="020B0604020202020204" pitchFamily="34" charset="0"/>
              <a:buChar char="•"/>
            </a:pPr>
            <a:r>
              <a:rPr lang="en-US" b="1" dirty="0"/>
              <a:t>Wrong store hours</a:t>
            </a:r>
          </a:p>
          <a:p>
            <a:endParaRPr lang="en-US" dirty="0"/>
          </a:p>
        </p:txBody>
      </p:sp>
      <p:sp>
        <p:nvSpPr>
          <p:cNvPr id="5" name="Rectangle 4">
            <a:extLst>
              <a:ext uri="{FF2B5EF4-FFF2-40B4-BE49-F238E27FC236}">
                <a16:creationId xmlns:a16="http://schemas.microsoft.com/office/drawing/2014/main" id="{90292AF7-20C8-4D2D-9AD7-F8DF1C8D2DD2}"/>
              </a:ext>
            </a:extLst>
          </p:cNvPr>
          <p:cNvSpPr/>
          <p:nvPr/>
        </p:nvSpPr>
        <p:spPr>
          <a:xfrm flipV="1">
            <a:off x="1927860" y="1440180"/>
            <a:ext cx="1630680" cy="5486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83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8DC378-D014-4FE8-B08A-4E163DC13394}"/>
              </a:ext>
            </a:extLst>
          </p:cNvPr>
          <p:cNvSpPr/>
          <p:nvPr/>
        </p:nvSpPr>
        <p:spPr>
          <a:xfrm>
            <a:off x="950259" y="197346"/>
            <a:ext cx="10408023" cy="5909310"/>
          </a:xfrm>
          <a:prstGeom prst="rect">
            <a:avLst/>
          </a:prstGeom>
        </p:spPr>
        <p:txBody>
          <a:bodyPr wrap="square">
            <a:spAutoFit/>
          </a:bodyPr>
          <a:lstStyle/>
          <a:p>
            <a:endParaRPr lang="en-US" dirty="0"/>
          </a:p>
          <a:p>
            <a:r>
              <a:rPr lang="en-US" b="1" dirty="0"/>
              <a:t>INSTRUCTIONS TO WRITE A STORE VOUCHER </a:t>
            </a:r>
          </a:p>
          <a:p>
            <a:endParaRPr lang="en-US" dirty="0"/>
          </a:p>
          <a:p>
            <a:pPr marL="342900" indent="-342900">
              <a:buAutoNum type="arabicPeriod"/>
            </a:pPr>
            <a:r>
              <a:rPr lang="en-US" dirty="0"/>
              <a:t>Vouchers must be filled out completely! Conference members must sign (or initial) the voucher at the bottom of the document in the “necessity items only” section beneath the list of authorized items for the voucher. Conference members must also date the voucher. </a:t>
            </a:r>
          </a:p>
          <a:p>
            <a:pPr marL="342900" indent="-342900">
              <a:buAutoNum type="arabicPeriod"/>
            </a:pPr>
            <a:r>
              <a:rPr lang="en-US" dirty="0"/>
              <a:t>Client must be able to show the same valid ID at the store that was noted on the voucher. Altered vouchers will not be accepted. </a:t>
            </a:r>
          </a:p>
          <a:p>
            <a:pPr marL="342900" indent="-342900">
              <a:buAutoNum type="arabicPeriod"/>
            </a:pPr>
            <a:r>
              <a:rPr lang="en-US" dirty="0"/>
              <a:t>Complete the conference information on the top left of the voucher. </a:t>
            </a:r>
          </a:p>
          <a:p>
            <a:pPr marL="342900" indent="-342900">
              <a:buAutoNum type="arabicPeriod"/>
            </a:pPr>
            <a:r>
              <a:rPr lang="en-US" dirty="0"/>
              <a:t>Write out a dollar amount or N/A (e.g., One hundred dollars) as well as a number $100.00 unless it is for a change of clothes then N/A can be written in both sections. </a:t>
            </a:r>
          </a:p>
          <a:p>
            <a:pPr marL="342900" indent="-342900">
              <a:buAutoNum type="arabicPeriod"/>
            </a:pPr>
            <a:r>
              <a:rPr lang="en-US" dirty="0"/>
              <a:t>Fill out Client information including ID information. </a:t>
            </a:r>
          </a:p>
          <a:p>
            <a:pPr marL="342900" indent="-342900">
              <a:buAutoNum type="arabicPeriod"/>
            </a:pPr>
            <a:r>
              <a:rPr lang="en-US" dirty="0"/>
              <a:t>Fill out Vendor information </a:t>
            </a:r>
            <a:r>
              <a:rPr lang="en-US" dirty="0" err="1"/>
              <a:t>SVdP</a:t>
            </a:r>
            <a:r>
              <a:rPr lang="en-US" dirty="0"/>
              <a:t> Thrift Store or ST. Vincent de Paul Thrift Store. A specific store location does not need to be referenced but can be. Vouchers are valid at all stores, regardless. </a:t>
            </a:r>
          </a:p>
          <a:p>
            <a:pPr marL="342900" indent="-342900">
              <a:buAutoNum type="arabicPeriod"/>
            </a:pPr>
            <a:r>
              <a:rPr lang="en-US" dirty="0"/>
              <a:t>Leave signature line blank. This is where the client will sign when they redeem the voucher. </a:t>
            </a:r>
          </a:p>
          <a:p>
            <a:pPr marL="342900" indent="-342900">
              <a:buAutoNum type="arabicPeriod"/>
            </a:pPr>
            <a:r>
              <a:rPr lang="en-US" dirty="0"/>
              <a:t>Fill out the quantity and description (e.g., 2 - sets of clothes for two children). Clothing vouchers do not need a dollar amount, furniture, housewares, bedding etc. do. </a:t>
            </a:r>
          </a:p>
          <a:p>
            <a:pPr marL="342900" indent="-342900">
              <a:buAutoNum type="arabicPeriod"/>
            </a:pPr>
            <a:r>
              <a:rPr lang="en-US" dirty="0"/>
              <a:t>Conference member should sign or initial below the last item at the bottom of the voucher. </a:t>
            </a:r>
          </a:p>
          <a:p>
            <a:r>
              <a:rPr lang="en-US" dirty="0"/>
              <a:t>10. Separate vouchers should be used for clothing versus other items (i.e., furniture, housewares). </a:t>
            </a:r>
          </a:p>
          <a:p>
            <a:endParaRPr lang="en-US" dirty="0"/>
          </a:p>
          <a:p>
            <a:r>
              <a:rPr lang="en-US" dirty="0">
                <a:hlinkClick r:id="rId2"/>
              </a:rPr>
              <a:t>Voucher-Writing-Procedures.pdf</a:t>
            </a:r>
            <a:endParaRPr lang="en-US" dirty="0"/>
          </a:p>
        </p:txBody>
      </p:sp>
    </p:spTree>
    <p:extLst>
      <p:ext uri="{BB962C8B-B14F-4D97-AF65-F5344CB8AC3E}">
        <p14:creationId xmlns:p14="http://schemas.microsoft.com/office/powerpoint/2010/main" val="184300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5068D4-77BC-4158-BBC5-7575B816124A}"/>
              </a:ext>
            </a:extLst>
          </p:cNvPr>
          <p:cNvSpPr/>
          <p:nvPr/>
        </p:nvSpPr>
        <p:spPr>
          <a:xfrm>
            <a:off x="672353" y="430307"/>
            <a:ext cx="11035553" cy="1200329"/>
          </a:xfrm>
          <a:prstGeom prst="rect">
            <a:avLst/>
          </a:prstGeom>
        </p:spPr>
        <p:txBody>
          <a:bodyPr wrap="square">
            <a:spAutoFit/>
          </a:bodyPr>
          <a:lstStyle/>
          <a:p>
            <a:pPr algn="ctr"/>
            <a:r>
              <a:rPr lang="en-US" b="1" dirty="0"/>
              <a:t>PLEASE complete separate vouchers for no charge clothing versus furniture etc. What is rung up on the register at the thrift store should not exceed the total price listed on the voucher. Your conference will be billed 50% of the total listed on the voucher with the exception of mattresses, box springs and bed frames. Those are billed at full price.</a:t>
            </a:r>
          </a:p>
        </p:txBody>
      </p:sp>
      <p:pic>
        <p:nvPicPr>
          <p:cNvPr id="3" name="Picture 2">
            <a:extLst>
              <a:ext uri="{FF2B5EF4-FFF2-40B4-BE49-F238E27FC236}">
                <a16:creationId xmlns:a16="http://schemas.microsoft.com/office/drawing/2014/main" id="{18B2B0E7-A4A9-4901-876E-2C2CEB0F746A}"/>
              </a:ext>
            </a:extLst>
          </p:cNvPr>
          <p:cNvPicPr>
            <a:picLocks noChangeAspect="1"/>
          </p:cNvPicPr>
          <p:nvPr/>
        </p:nvPicPr>
        <p:blipFill>
          <a:blip r:embed="rId2"/>
          <a:stretch>
            <a:fillRect/>
          </a:stretch>
        </p:blipFill>
        <p:spPr>
          <a:xfrm>
            <a:off x="735106" y="1706731"/>
            <a:ext cx="10820400" cy="4577528"/>
          </a:xfrm>
          <a:prstGeom prst="rect">
            <a:avLst/>
          </a:prstGeom>
        </p:spPr>
      </p:pic>
    </p:spTree>
    <p:extLst>
      <p:ext uri="{BB962C8B-B14F-4D97-AF65-F5344CB8AC3E}">
        <p14:creationId xmlns:p14="http://schemas.microsoft.com/office/powerpoint/2010/main" val="415866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8A10C0-ACDF-45AB-B8D9-4646BB34CD93}"/>
              </a:ext>
            </a:extLst>
          </p:cNvPr>
          <p:cNvPicPr>
            <a:picLocks noChangeAspect="1"/>
          </p:cNvPicPr>
          <p:nvPr/>
        </p:nvPicPr>
        <p:blipFill>
          <a:blip r:embed="rId2"/>
          <a:stretch>
            <a:fillRect/>
          </a:stretch>
        </p:blipFill>
        <p:spPr>
          <a:xfrm>
            <a:off x="779930" y="564776"/>
            <a:ext cx="10623176" cy="4921624"/>
          </a:xfrm>
          <a:prstGeom prst="rect">
            <a:avLst/>
          </a:prstGeom>
        </p:spPr>
      </p:pic>
    </p:spTree>
    <p:extLst>
      <p:ext uri="{BB962C8B-B14F-4D97-AF65-F5344CB8AC3E}">
        <p14:creationId xmlns:p14="http://schemas.microsoft.com/office/powerpoint/2010/main" val="308769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8EFA5E-034B-4602-8065-A2C521A863FA}"/>
              </a:ext>
            </a:extLst>
          </p:cNvPr>
          <p:cNvSpPr/>
          <p:nvPr/>
        </p:nvSpPr>
        <p:spPr>
          <a:xfrm>
            <a:off x="824753" y="474345"/>
            <a:ext cx="10596282" cy="5909310"/>
          </a:xfrm>
          <a:prstGeom prst="rect">
            <a:avLst/>
          </a:prstGeom>
        </p:spPr>
        <p:txBody>
          <a:bodyPr wrap="square">
            <a:spAutoFit/>
          </a:bodyPr>
          <a:lstStyle/>
          <a:p>
            <a:r>
              <a:rPr lang="en-US" b="1" dirty="0"/>
              <a:t>VOUCHER POLICY </a:t>
            </a:r>
          </a:p>
          <a:p>
            <a:r>
              <a:rPr lang="en-US" dirty="0"/>
              <a:t>GENERAL: “If in doubt, err on the side to benefit the client” </a:t>
            </a:r>
          </a:p>
          <a:p>
            <a:endParaRPr lang="en-US" dirty="0"/>
          </a:p>
          <a:p>
            <a:r>
              <a:rPr lang="en-US" dirty="0"/>
              <a:t>1. Vouchers must be filled out completely! Conference members must sign (or initial) the voucher </a:t>
            </a:r>
          </a:p>
          <a:p>
            <a:r>
              <a:rPr lang="en-US" dirty="0"/>
              <a:t>at the bottom of the document in the “necessity items only” section beneath the list of </a:t>
            </a:r>
          </a:p>
          <a:p>
            <a:r>
              <a:rPr lang="en-US" dirty="0"/>
              <a:t>authorized items for the voucher. Conference members must also date the voucher.   </a:t>
            </a:r>
          </a:p>
          <a:p>
            <a:endParaRPr lang="en-US" dirty="0"/>
          </a:p>
          <a:p>
            <a:r>
              <a:rPr lang="en-US" dirty="0"/>
              <a:t>2. Client must show a valid ID.   </a:t>
            </a:r>
          </a:p>
          <a:p>
            <a:endParaRPr lang="en-US" dirty="0"/>
          </a:p>
          <a:p>
            <a:r>
              <a:rPr lang="en-US" dirty="0"/>
              <a:t>3. Stores will not accept altered vouchers. </a:t>
            </a:r>
          </a:p>
          <a:p>
            <a:endParaRPr lang="en-US" dirty="0"/>
          </a:p>
          <a:p>
            <a:r>
              <a:rPr lang="en-US" dirty="0"/>
              <a:t>4. Vouchers are valid for two weeks and can be redeemed daily until one </a:t>
            </a:r>
            <a:r>
              <a:rPr lang="en-US" b="1" dirty="0">
                <a:highlight>
                  <a:srgbClr val="FFFF00"/>
                </a:highlight>
              </a:rPr>
              <a:t>hour prior </a:t>
            </a:r>
            <a:r>
              <a:rPr lang="en-US" dirty="0"/>
              <a:t>to store closing. </a:t>
            </a:r>
          </a:p>
          <a:p>
            <a:r>
              <a:rPr lang="en-US" dirty="0"/>
              <a:t>Note: the </a:t>
            </a:r>
            <a:r>
              <a:rPr lang="en-US" b="1" dirty="0"/>
              <a:t>Pittsburg store is closed on Sundays</a:t>
            </a:r>
            <a:r>
              <a:rPr lang="en-US" dirty="0"/>
              <a:t>. </a:t>
            </a:r>
          </a:p>
          <a:p>
            <a:endParaRPr lang="en-US" dirty="0"/>
          </a:p>
          <a:p>
            <a:r>
              <a:rPr lang="en-US" dirty="0"/>
              <a:t>5. Clients may receive vouchers for free clothing only </a:t>
            </a:r>
            <a:r>
              <a:rPr lang="en-US" b="1" dirty="0"/>
              <a:t>once every three months</a:t>
            </a:r>
            <a:r>
              <a:rPr lang="en-US" dirty="0"/>
              <a:t>.  Any exception </a:t>
            </a:r>
          </a:p>
          <a:p>
            <a:r>
              <a:rPr lang="en-US" dirty="0"/>
              <a:t>would be at the discretion of the referring Conference. </a:t>
            </a:r>
          </a:p>
          <a:p>
            <a:endParaRPr lang="en-US" dirty="0"/>
          </a:p>
          <a:p>
            <a:r>
              <a:rPr lang="en-US" dirty="0"/>
              <a:t>6. If the staff suspects that a client is abusing a voucher they may hold that voucher until they can </a:t>
            </a:r>
          </a:p>
          <a:p>
            <a:r>
              <a:rPr lang="en-US" dirty="0"/>
              <a:t>verify the information with the conference. </a:t>
            </a:r>
          </a:p>
          <a:p>
            <a:endParaRPr lang="en-US" dirty="0"/>
          </a:p>
          <a:p>
            <a:r>
              <a:rPr lang="en-US" dirty="0"/>
              <a:t>7. </a:t>
            </a:r>
            <a:r>
              <a:rPr lang="en-US" b="1" dirty="0"/>
              <a:t>Separate vouchers </a:t>
            </a:r>
            <a:r>
              <a:rPr lang="en-US" dirty="0"/>
              <a:t>must be written for clothing and household/furniture goods. </a:t>
            </a:r>
          </a:p>
        </p:txBody>
      </p:sp>
    </p:spTree>
    <p:extLst>
      <p:ext uri="{BB962C8B-B14F-4D97-AF65-F5344CB8AC3E}">
        <p14:creationId xmlns:p14="http://schemas.microsoft.com/office/powerpoint/2010/main" val="243445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7A68EF-C80D-4FE9-873F-619F12ACCC20}"/>
              </a:ext>
            </a:extLst>
          </p:cNvPr>
          <p:cNvSpPr/>
          <p:nvPr/>
        </p:nvSpPr>
        <p:spPr>
          <a:xfrm>
            <a:off x="627529" y="1582341"/>
            <a:ext cx="10739718" cy="3693319"/>
          </a:xfrm>
          <a:prstGeom prst="rect">
            <a:avLst/>
          </a:prstGeom>
        </p:spPr>
        <p:txBody>
          <a:bodyPr wrap="square">
            <a:spAutoFit/>
          </a:bodyPr>
          <a:lstStyle/>
          <a:p>
            <a:r>
              <a:rPr lang="en-US" dirty="0"/>
              <a:t>The following are policies per category: </a:t>
            </a:r>
          </a:p>
          <a:p>
            <a:endParaRPr lang="en-US" dirty="0"/>
          </a:p>
          <a:p>
            <a:pPr marL="342900" indent="-342900">
              <a:buAutoNum type="alphaUcPeriod"/>
            </a:pPr>
            <a:r>
              <a:rPr lang="en-US" b="1" dirty="0"/>
              <a:t>CLOTHING VOUCHERS </a:t>
            </a:r>
          </a:p>
          <a:p>
            <a:endParaRPr lang="en-US" dirty="0"/>
          </a:p>
          <a:p>
            <a:pPr marL="342900" indent="-342900">
              <a:buAutoNum type="arabicPeriod"/>
            </a:pPr>
            <a:r>
              <a:rPr lang="en-US" dirty="0"/>
              <a:t>Clothing is free for Conferences but members should use this benefit prudently. </a:t>
            </a:r>
          </a:p>
          <a:p>
            <a:endParaRPr lang="en-US" dirty="0"/>
          </a:p>
          <a:p>
            <a:r>
              <a:rPr lang="en-US" dirty="0"/>
              <a:t>2. Clients have access to ALL clothing regardless of name brand or type. </a:t>
            </a:r>
          </a:p>
          <a:p>
            <a:endParaRPr lang="en-US" dirty="0"/>
          </a:p>
          <a:p>
            <a:r>
              <a:rPr lang="en-US" dirty="0"/>
              <a:t>3. “One or two changes of clothing” include pants and shirt or dress.  If needed, jackets or shoes </a:t>
            </a:r>
          </a:p>
          <a:p>
            <a:r>
              <a:rPr lang="en-US" dirty="0"/>
              <a:t>should be listed separately.  Number of adults and/or children should be specified on the </a:t>
            </a:r>
          </a:p>
          <a:p>
            <a:r>
              <a:rPr lang="en-US" dirty="0"/>
              <a:t>voucher. </a:t>
            </a:r>
          </a:p>
          <a:p>
            <a:endParaRPr lang="en-US" dirty="0"/>
          </a:p>
          <a:p>
            <a:r>
              <a:rPr lang="en-US" dirty="0"/>
              <a:t>4. Vouchers for clothing should not show a dollar amount. (enter N/A in $ amount). </a:t>
            </a:r>
          </a:p>
        </p:txBody>
      </p:sp>
    </p:spTree>
    <p:extLst>
      <p:ext uri="{BB962C8B-B14F-4D97-AF65-F5344CB8AC3E}">
        <p14:creationId xmlns:p14="http://schemas.microsoft.com/office/powerpoint/2010/main" val="82693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C31E9B-5252-42C1-BA1E-BA585A179DC9}"/>
              </a:ext>
            </a:extLst>
          </p:cNvPr>
          <p:cNvSpPr/>
          <p:nvPr/>
        </p:nvSpPr>
        <p:spPr>
          <a:xfrm>
            <a:off x="618565" y="197346"/>
            <a:ext cx="11080376" cy="5909310"/>
          </a:xfrm>
          <a:prstGeom prst="rect">
            <a:avLst/>
          </a:prstGeom>
        </p:spPr>
        <p:txBody>
          <a:bodyPr wrap="square">
            <a:spAutoFit/>
          </a:bodyPr>
          <a:lstStyle/>
          <a:p>
            <a:endParaRPr lang="en-US" b="1" dirty="0"/>
          </a:p>
          <a:p>
            <a:endParaRPr lang="en-US" b="1" dirty="0"/>
          </a:p>
          <a:p>
            <a:r>
              <a:rPr lang="en-US" b="1" dirty="0"/>
              <a:t>B</a:t>
            </a:r>
            <a:r>
              <a:rPr lang="en-US" dirty="0"/>
              <a:t>. </a:t>
            </a:r>
            <a:r>
              <a:rPr lang="en-US" b="1" dirty="0"/>
              <a:t>HOUSEHOLD/FURNITURE VOUCHERS: </a:t>
            </a:r>
          </a:p>
          <a:p>
            <a:endParaRPr lang="en-US" dirty="0"/>
          </a:p>
          <a:p>
            <a:r>
              <a:rPr lang="en-US" dirty="0"/>
              <a:t>1. Vouchers will be </a:t>
            </a:r>
            <a:r>
              <a:rPr lang="en-US" b="1" dirty="0"/>
              <a:t>honored for only the items listed</a:t>
            </a:r>
            <a:r>
              <a:rPr lang="en-US" dirty="0"/>
              <a:t>.  List all items and a maximum dollar value.  </a:t>
            </a:r>
          </a:p>
          <a:p>
            <a:r>
              <a:rPr lang="en-US" dirty="0"/>
              <a:t>For example, a complete bed would be a mattress, box spring and frame.  The client should first </a:t>
            </a:r>
          </a:p>
          <a:p>
            <a:r>
              <a:rPr lang="en-US" dirty="0"/>
              <a:t>present the voucher to the store staff so that staff can work with the client.  </a:t>
            </a:r>
          </a:p>
          <a:p>
            <a:r>
              <a:rPr lang="en-US" dirty="0"/>
              <a:t> </a:t>
            </a:r>
          </a:p>
          <a:p>
            <a:r>
              <a:rPr lang="en-US" dirty="0"/>
              <a:t>2. The Conference receives a 50% discount on items that are considered necessary with the </a:t>
            </a:r>
          </a:p>
          <a:p>
            <a:r>
              <a:rPr lang="en-US" dirty="0"/>
              <a:t>exception of mattresses, box springs and frames. This includes most furniture, houseware items </a:t>
            </a:r>
          </a:p>
          <a:p>
            <a:r>
              <a:rPr lang="en-US" dirty="0"/>
              <a:t>and bedding.  Items not considered necessary (i.e. TVs, radios, musical instruments or newly </a:t>
            </a:r>
          </a:p>
          <a:p>
            <a:r>
              <a:rPr lang="en-US" dirty="0"/>
              <a:t>purchased items) will be charged to the Conference at the store price.  </a:t>
            </a:r>
          </a:p>
          <a:p>
            <a:endParaRPr lang="en-US" dirty="0"/>
          </a:p>
          <a:p>
            <a:r>
              <a:rPr lang="en-US" dirty="0"/>
              <a:t>3. Conferences may take advantage of sale items.  Cost to the Conference will be at sale or discount </a:t>
            </a:r>
          </a:p>
          <a:p>
            <a:r>
              <a:rPr lang="en-US" dirty="0"/>
              <a:t>price whichever savings is greater. </a:t>
            </a:r>
          </a:p>
          <a:p>
            <a:endParaRPr lang="en-US" dirty="0"/>
          </a:p>
          <a:p>
            <a:r>
              <a:rPr lang="en-US" dirty="0"/>
              <a:t>4. Voucher amount listed should be what the client will be rung up for at the point of sale. Note </a:t>
            </a:r>
          </a:p>
          <a:p>
            <a:r>
              <a:rPr lang="en-US" dirty="0"/>
              <a:t>that the conference will be invoiced for 50% of that charge noting the exceptions in item 2 </a:t>
            </a:r>
          </a:p>
          <a:p>
            <a:r>
              <a:rPr lang="en-US" dirty="0"/>
              <a:t>above. </a:t>
            </a:r>
          </a:p>
          <a:p>
            <a:endParaRPr lang="en-US" dirty="0"/>
          </a:p>
          <a:p>
            <a:r>
              <a:rPr lang="en-US" dirty="0">
                <a:hlinkClick r:id="rId2"/>
              </a:rPr>
              <a:t>Voucher-Policy-1-17-19.pdf</a:t>
            </a:r>
            <a:endParaRPr lang="en-US" dirty="0"/>
          </a:p>
        </p:txBody>
      </p:sp>
    </p:spTree>
    <p:extLst>
      <p:ext uri="{BB962C8B-B14F-4D97-AF65-F5344CB8AC3E}">
        <p14:creationId xmlns:p14="http://schemas.microsoft.com/office/powerpoint/2010/main" val="217901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DC0AE-01B0-47E3-8028-EEA28355AA5B}"/>
              </a:ext>
            </a:extLst>
          </p:cNvPr>
          <p:cNvSpPr/>
          <p:nvPr/>
        </p:nvSpPr>
        <p:spPr>
          <a:xfrm>
            <a:off x="2232212" y="313765"/>
            <a:ext cx="6911788" cy="923330"/>
          </a:xfrm>
          <a:prstGeom prst="rect">
            <a:avLst/>
          </a:prstGeom>
        </p:spPr>
        <p:txBody>
          <a:bodyPr wrap="square">
            <a:spAutoFit/>
          </a:bodyPr>
          <a:lstStyle/>
          <a:p>
            <a:pPr algn="ctr"/>
            <a:r>
              <a:rPr lang="en-US" b="1" dirty="0"/>
              <a:t>VOUCHER PRICING GUIDELINES - OCTOBER 2023</a:t>
            </a:r>
          </a:p>
          <a:p>
            <a:pPr algn="ctr"/>
            <a:r>
              <a:rPr lang="en-US" dirty="0"/>
              <a:t> Prices will vary depending on the age and condition of the items available.</a:t>
            </a:r>
          </a:p>
        </p:txBody>
      </p:sp>
      <p:pic>
        <p:nvPicPr>
          <p:cNvPr id="6" name="Picture 5">
            <a:extLst>
              <a:ext uri="{FF2B5EF4-FFF2-40B4-BE49-F238E27FC236}">
                <a16:creationId xmlns:a16="http://schemas.microsoft.com/office/drawing/2014/main" id="{57BB0071-61E2-433D-8CCA-EFB08B13278C}"/>
              </a:ext>
            </a:extLst>
          </p:cNvPr>
          <p:cNvPicPr>
            <a:picLocks noChangeAspect="1"/>
          </p:cNvPicPr>
          <p:nvPr/>
        </p:nvPicPr>
        <p:blipFill>
          <a:blip r:embed="rId2"/>
          <a:stretch>
            <a:fillRect/>
          </a:stretch>
        </p:blipFill>
        <p:spPr>
          <a:xfrm>
            <a:off x="1766047" y="1969643"/>
            <a:ext cx="8758518" cy="3830522"/>
          </a:xfrm>
          <a:prstGeom prst="rect">
            <a:avLst/>
          </a:prstGeom>
        </p:spPr>
      </p:pic>
    </p:spTree>
    <p:extLst>
      <p:ext uri="{BB962C8B-B14F-4D97-AF65-F5344CB8AC3E}">
        <p14:creationId xmlns:p14="http://schemas.microsoft.com/office/powerpoint/2010/main" val="236373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22BD1-D12A-44C8-917D-F0E5DEB3E0F6}"/>
              </a:ext>
            </a:extLst>
          </p:cNvPr>
          <p:cNvPicPr>
            <a:picLocks noChangeAspect="1"/>
          </p:cNvPicPr>
          <p:nvPr/>
        </p:nvPicPr>
        <p:blipFill>
          <a:blip r:embed="rId2"/>
          <a:stretch>
            <a:fillRect/>
          </a:stretch>
        </p:blipFill>
        <p:spPr>
          <a:xfrm>
            <a:off x="959225" y="735106"/>
            <a:ext cx="10416987" cy="4894729"/>
          </a:xfrm>
          <a:prstGeom prst="rect">
            <a:avLst/>
          </a:prstGeom>
        </p:spPr>
      </p:pic>
      <p:sp>
        <p:nvSpPr>
          <p:cNvPr id="4" name="Rectangle 3">
            <a:extLst>
              <a:ext uri="{FF2B5EF4-FFF2-40B4-BE49-F238E27FC236}">
                <a16:creationId xmlns:a16="http://schemas.microsoft.com/office/drawing/2014/main" id="{2653A96A-2234-41D9-8EDC-28C51EF430F1}"/>
              </a:ext>
            </a:extLst>
          </p:cNvPr>
          <p:cNvSpPr/>
          <p:nvPr/>
        </p:nvSpPr>
        <p:spPr>
          <a:xfrm>
            <a:off x="959225" y="6122894"/>
            <a:ext cx="6006351" cy="369332"/>
          </a:xfrm>
          <a:prstGeom prst="rect">
            <a:avLst/>
          </a:prstGeom>
        </p:spPr>
        <p:txBody>
          <a:bodyPr wrap="square">
            <a:spAutoFit/>
          </a:bodyPr>
          <a:lstStyle/>
          <a:p>
            <a:r>
              <a:rPr lang="en-US" dirty="0">
                <a:hlinkClick r:id="rId3"/>
              </a:rPr>
              <a:t>Conference-Store-Price-Guidelines-10-23.pdf</a:t>
            </a:r>
            <a:endParaRPr lang="en-US" dirty="0"/>
          </a:p>
        </p:txBody>
      </p:sp>
    </p:spTree>
    <p:extLst>
      <p:ext uri="{BB962C8B-B14F-4D97-AF65-F5344CB8AC3E}">
        <p14:creationId xmlns:p14="http://schemas.microsoft.com/office/powerpoint/2010/main" val="780653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1032</Words>
  <Application>Microsoft Office PowerPoint</Application>
  <PresentationFormat>Widescreen</PresentationFormat>
  <Paragraphs>106</Paragraphs>
  <Slides>18</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Calibri Light</vt:lpstr>
      <vt:lpstr>Office Theme</vt:lpstr>
      <vt:lpstr>Worksheet</vt:lpstr>
      <vt:lpstr>Vouchers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Vouchers</dc:title>
  <dc:creator>Monica</dc:creator>
  <cp:lastModifiedBy>Bob Liles</cp:lastModifiedBy>
  <cp:revision>22</cp:revision>
  <dcterms:created xsi:type="dcterms:W3CDTF">2025-02-18T03:47:51Z</dcterms:created>
  <dcterms:modified xsi:type="dcterms:W3CDTF">2025-02-21T00:48:27Z</dcterms:modified>
</cp:coreProperties>
</file>